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344" r:id="rId5"/>
    <p:sldId id="349" r:id="rId6"/>
    <p:sldId id="345" r:id="rId7"/>
    <p:sldId id="361" r:id="rId8"/>
    <p:sldId id="350" r:id="rId9"/>
    <p:sldId id="362" r:id="rId10"/>
    <p:sldId id="351" r:id="rId11"/>
    <p:sldId id="358" r:id="rId12"/>
    <p:sldId id="352" r:id="rId13"/>
    <p:sldId id="360" r:id="rId14"/>
    <p:sldId id="359" r:id="rId15"/>
    <p:sldId id="357" r:id="rId16"/>
    <p:sldId id="348" r:id="rId17"/>
    <p:sldId id="347" r:id="rId18"/>
    <p:sldId id="354" r:id="rId19"/>
    <p:sldId id="35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6A3D024-909B-3BC2-1496-FEEAB652808A}" name="Sher Dionisio" initials="" userId="S::Sher.Dionisio@teksystemsgs.com::02daa716-9709-4d47-a153-1943ce1675cb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FD0F851-EC5A-4D38-B0AD-8093EC10F33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928" autoAdjust="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>
        <p:guide orient="horz" pos="175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109"/>
    </p:cViewPr>
  </p:sorterViewPr>
  <p:notesViewPr>
    <p:cSldViewPr snapToGrid="0" showGuides="1">
      <p:cViewPr varScale="1">
        <p:scale>
          <a:sx n="58" d="100"/>
          <a:sy n="58" d="100"/>
        </p:scale>
        <p:origin x="324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440F78-2C9E-4C7F-818C-B40BB19D3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D3FB98-80B9-4155-809A-82659D34A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18EB1-FF96-47AA-9A30-F1BFF2FFD1F7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EF847-3492-4888-9C23-1504238536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48C54-2332-4748-9C65-6A27E550C1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75FB2-D12E-4669-8522-D3E2C7E6D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918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4A361-7934-4769-9B16-8A939698742C}" type="datetimeFigureOut">
              <a:rPr lang="en-US" smtClean="0"/>
              <a:t>8/8/2025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8E0B9-48E4-499D-93B2-B07D00395B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43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29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763B2-58A5-6CD5-AD66-70D24969C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06CFA1-B657-41B7-C648-20576C8513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A86877-B3DA-41B9-8EE5-A4BC56A8FD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BF2A11-85D4-6F12-8F85-0A4C260E27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51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6BF59-FFD2-E884-9AA1-39EBDAD59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01963F-A6B4-0E7A-3BFA-18730A17EF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A20BCA-8A0A-090C-A065-564D53EC60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8C23E-2F39-2FFD-584C-061239E347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758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D6743-2C6D-9894-BA3C-5368A587F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D1D58C-4C26-EE15-7636-340A05617A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008E96-DC7D-C6F6-E562-C463F54B01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3D1AF-C322-5382-4450-C3BADD3F54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763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345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0261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4755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878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805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700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818EC-7D55-F4BD-921A-85364545E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6CDF2E-30A1-C441-5568-6D8B28FAC8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D5E83B-2EDD-A562-DF4C-3A9F7DB627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5837BE-8639-11C3-8A43-F676345F14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576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099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016F3-0508-23AF-636C-78BABE6DA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981847-FB35-BD45-8130-5B0F9620BB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B50673-E20F-27BE-F48E-BC42DAFA8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E1871-8399-0FF6-6205-8D861CE159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819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1678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3180C-0472-D4A8-8945-1B190569B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A262B6-A093-24DC-27EF-80C4F042A1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CE7CD9-4BD9-E4BF-FF85-AA0C5B9EF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40F1C-0E8C-ECE2-9A20-9B7EA679D0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131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44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A39D92-9919-A80E-44FF-6B912E85073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8788" y="457200"/>
            <a:ext cx="11274425" cy="59436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62FF34D-C8F8-1796-647D-D17056A27E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1955" y="612475"/>
            <a:ext cx="4701904" cy="3079029"/>
          </a:xfrm>
        </p:spPr>
        <p:txBody>
          <a:bodyPr anchor="b">
            <a:normAutofit/>
          </a:bodyPr>
          <a:lstStyle>
            <a:lvl1pPr algn="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07688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30338E2-B50A-8F3E-2CA7-A75753E7ED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629" y="598947"/>
            <a:ext cx="1051560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C8DD029-A673-92B9-0343-3B35BE46D2F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29641" y="2153285"/>
            <a:ext cx="3032759" cy="3790310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6E658BA3-0202-C705-7A02-8B70B788442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724400" y="2170621"/>
            <a:ext cx="6553200" cy="3772974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按一下圖示以新增表格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BD761E53-47C7-492A-D5B5-A8C2740B5157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953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2" y="2153285"/>
            <a:ext cx="6925660" cy="3500438"/>
          </a:xfrm>
        </p:spPr>
        <p:txBody>
          <a:bodyPr lIns="91440">
            <a:normAutofit/>
          </a:bodyPr>
          <a:lstStyle>
            <a:lvl1pPr marL="0" indent="0">
              <a:spcBef>
                <a:spcPts val="1000"/>
              </a:spcBef>
              <a:spcAft>
                <a:spcPts val="1200"/>
              </a:spcAft>
              <a:buNone/>
              <a:defRPr sz="1800" b="0"/>
            </a:lvl1pPr>
            <a:lvl2pPr marL="228600">
              <a:spcBef>
                <a:spcPts val="1000"/>
              </a:spcBef>
              <a:spcAft>
                <a:spcPts val="1200"/>
              </a:spcAft>
              <a:defRPr sz="1800" b="0"/>
            </a:lvl2pPr>
            <a:lvl3pPr marL="685800">
              <a:spcBef>
                <a:spcPts val="1000"/>
              </a:spcBef>
              <a:spcAft>
                <a:spcPts val="1200"/>
              </a:spcAft>
              <a:defRPr sz="1800" b="0"/>
            </a:lvl3pPr>
            <a:lvl4pPr marL="868680">
              <a:spcBef>
                <a:spcPts val="1000"/>
              </a:spcBef>
              <a:spcAft>
                <a:spcPts val="1200"/>
              </a:spcAft>
              <a:defRPr sz="1800" b="0"/>
            </a:lvl4pPr>
            <a:lvl5pPr marL="1143000">
              <a:spcBef>
                <a:spcPts val="1000"/>
              </a:spcBef>
              <a:spcAft>
                <a:spcPts val="1200"/>
              </a:spcAft>
              <a:defRPr sz="18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5745" y="2153285"/>
            <a:ext cx="3229495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 b="1"/>
            </a:lvl1pPr>
            <a:lvl2pPr>
              <a:spcBef>
                <a:spcPts val="1000"/>
              </a:spcBef>
              <a:spcAft>
                <a:spcPts val="1200"/>
              </a:spcAft>
              <a:defRPr sz="1600" b="1"/>
            </a:lvl2pPr>
            <a:lvl3pPr>
              <a:spcBef>
                <a:spcPts val="1000"/>
              </a:spcBef>
              <a:spcAft>
                <a:spcPts val="1200"/>
              </a:spcAft>
              <a:defRPr sz="1400" b="1"/>
            </a:lvl3pPr>
            <a:lvl4pPr>
              <a:spcBef>
                <a:spcPts val="1000"/>
              </a:spcBef>
              <a:spcAft>
                <a:spcPts val="1200"/>
              </a:spcAft>
              <a:defRPr sz="1200" b="1"/>
            </a:lvl4pPr>
            <a:lvl5pPr>
              <a:spcBef>
                <a:spcPts val="1000"/>
              </a:spcBef>
              <a:spcAft>
                <a:spcPts val="1200"/>
              </a:spcAft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C9F70CF1-DCAD-AE71-6B34-7BFB25EE530B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235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33145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0CF90928-AB48-3554-E2B9-417A00F286AD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930275" y="2168526"/>
            <a:ext cx="10331450" cy="393906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D6C0A7-887A-66E2-A954-5E0592B9F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688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BB1E76-5845-01C9-1D0D-03CFFE6F0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96C21AF-4286-DECE-37A1-E8980687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655320"/>
            <a:ext cx="4572000" cy="5486400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8E1D6B3-3EC8-6AC4-BE2B-5C732C85679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773680"/>
            <a:ext cx="4572000" cy="336804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spcBef>
                <a:spcPts val="1000"/>
              </a:spcBef>
              <a:buNone/>
              <a:defRPr sz="1600"/>
            </a:lvl2pPr>
            <a:lvl3pPr marL="914400" indent="0">
              <a:spcBef>
                <a:spcPts val="1000"/>
              </a:spcBef>
              <a:buNone/>
              <a:defRPr sz="1400"/>
            </a:lvl3pPr>
            <a:lvl4pPr marL="1371600" indent="0">
              <a:spcBef>
                <a:spcPts val="1000"/>
              </a:spcBef>
              <a:buNone/>
              <a:defRPr sz="1200"/>
            </a:lvl4pPr>
            <a:lvl5pPr marL="1828800" indent="0">
              <a:spcBef>
                <a:spcPts val="10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1139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C229E2-8757-94D8-A1B6-702189DCC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3249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77143C8-CDFF-B937-C00C-5E7B509399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83920"/>
            <a:ext cx="4114800" cy="50596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82637A1-1BB4-AF51-24C3-6FE78DD45D9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438400"/>
            <a:ext cx="4799012" cy="3505200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buNone/>
              <a:defRPr sz="1800"/>
            </a:lvl1pPr>
            <a:lvl2pPr marL="457200" indent="0">
              <a:lnSpc>
                <a:spcPct val="125000"/>
              </a:lnSpc>
              <a:buNone/>
              <a:defRPr sz="1600"/>
            </a:lvl2pPr>
            <a:lvl3pPr marL="914400" indent="0">
              <a:lnSpc>
                <a:spcPct val="125000"/>
              </a:lnSpc>
              <a:buNone/>
              <a:defRPr sz="1400"/>
            </a:lvl3pPr>
            <a:lvl4pPr marL="1371600" indent="0">
              <a:lnSpc>
                <a:spcPct val="125000"/>
              </a:lnSpc>
              <a:buNone/>
              <a:defRPr sz="1200"/>
            </a:lvl4pPr>
            <a:lvl5pPr marL="1828800" indent="0">
              <a:lnSpc>
                <a:spcPct val="125000"/>
              </a:lnSpc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56F59DF2-AB3C-B7B3-826A-636B8CC5AB31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687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737016-0B2B-9F81-7A77-63223C486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34E572-08FE-0439-A460-8DFE1183A6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8742" y="914399"/>
            <a:ext cx="4798858" cy="5029199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1EB46EC-087C-B8FF-2363-B99FAE983B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14400"/>
            <a:ext cx="5713413" cy="50292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26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1D49246-C641-C3BA-F07B-89FFC6CDA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853439"/>
            <a:ext cx="4802373" cy="2833689"/>
          </a:xfrm>
        </p:spPr>
        <p:txBody>
          <a:bodyPr rIns="914400" anchor="b"/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BE7E1DF-A70C-8F79-9B76-72B2A7B4DC7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400" y="3931919"/>
            <a:ext cx="4802735" cy="2072641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800"/>
            </a:lvl1pPr>
            <a:lvl2pPr marL="457200" indent="0">
              <a:lnSpc>
                <a:spcPct val="125000"/>
              </a:lnSpc>
              <a:spcBef>
                <a:spcPts val="0"/>
              </a:spcBef>
              <a:buNone/>
              <a:defRPr sz="1600"/>
            </a:lvl2pPr>
            <a:lvl3pPr marL="914400" indent="0">
              <a:lnSpc>
                <a:spcPct val="125000"/>
              </a:lnSpc>
              <a:spcBef>
                <a:spcPts val="0"/>
              </a:spcBef>
              <a:buNone/>
              <a:defRPr sz="1400"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 sz="1200"/>
            </a:lvl4pPr>
            <a:lvl5pPr marL="1828800" indent="0">
              <a:lnSpc>
                <a:spcPct val="125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CD5F637-DFBF-7FED-7CD5-F46A26E5CD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8587" y="921230"/>
            <a:ext cx="5713413" cy="5029200"/>
          </a:xfrm>
          <a:custGeom>
            <a:avLst/>
            <a:gdLst>
              <a:gd name="connsiteX0" fmla="*/ 5327097 w 5713413"/>
              <a:gd name="connsiteY0" fmla="*/ 0 h 5029200"/>
              <a:gd name="connsiteX1" fmla="*/ 5713413 w 5713413"/>
              <a:gd name="connsiteY1" fmla="*/ 0 h 5029200"/>
              <a:gd name="connsiteX2" fmla="*/ 5713413 w 5713413"/>
              <a:gd name="connsiteY2" fmla="*/ 5029200 h 5029200"/>
              <a:gd name="connsiteX3" fmla="*/ 5327097 w 5713413"/>
              <a:gd name="connsiteY3" fmla="*/ 5029200 h 5029200"/>
              <a:gd name="connsiteX4" fmla="*/ 0 w 5713413"/>
              <a:gd name="connsiteY4" fmla="*/ 0 h 5029200"/>
              <a:gd name="connsiteX5" fmla="*/ 5313743 w 5713413"/>
              <a:gd name="connsiteY5" fmla="*/ 0 h 5029200"/>
              <a:gd name="connsiteX6" fmla="*/ 5313743 w 5713413"/>
              <a:gd name="connsiteY6" fmla="*/ 5029200 h 5029200"/>
              <a:gd name="connsiteX7" fmla="*/ 0 w 5713413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3413" h="5029200">
                <a:moveTo>
                  <a:pt x="5327097" y="0"/>
                </a:moveTo>
                <a:lnTo>
                  <a:pt x="5713413" y="0"/>
                </a:lnTo>
                <a:lnTo>
                  <a:pt x="5713413" y="5029200"/>
                </a:lnTo>
                <a:lnTo>
                  <a:pt x="5327097" y="5029200"/>
                </a:lnTo>
                <a:close/>
                <a:moveTo>
                  <a:pt x="0" y="0"/>
                </a:moveTo>
                <a:lnTo>
                  <a:pt x="5313743" y="0"/>
                </a:lnTo>
                <a:lnTo>
                  <a:pt x="5313743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33E3B934-3E16-21AF-8F5A-9EFD93255705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050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D872928-B479-F7C5-9C83-C448FBA361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20445"/>
            <a:ext cx="4114800" cy="50292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61E3771A-E1EB-0CBE-828C-2C5E1F2AE6C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75227" y="1020445"/>
            <a:ext cx="4802735" cy="5029200"/>
          </a:xfrm>
        </p:spPr>
        <p:txBody>
          <a:bodyPr anchor="ctr">
            <a:normAutofit/>
          </a:bodyPr>
          <a:lstStyle>
            <a:lvl1pPr marL="22860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41148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59436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77724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96012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A1635D-96F0-769B-4ECB-70502770A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4F877767-0342-A344-0462-A0D877FF68F8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152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21F215D-0D9E-64B3-1F66-E90B87932A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00741"/>
            <a:ext cx="4802372" cy="278891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E86A4459-11C2-44C6-0173-C666D5AADC1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400" y="3825239"/>
            <a:ext cx="4802735" cy="2072641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800"/>
            </a:lvl1pPr>
            <a:lvl2pPr marL="457200" indent="0">
              <a:lnSpc>
                <a:spcPct val="125000"/>
              </a:lnSpc>
              <a:spcBef>
                <a:spcPts val="0"/>
              </a:spcBef>
              <a:buNone/>
              <a:defRPr sz="1600"/>
            </a:lvl2pPr>
            <a:lvl3pPr marL="914400" indent="0">
              <a:lnSpc>
                <a:spcPct val="125000"/>
              </a:lnSpc>
              <a:spcBef>
                <a:spcPts val="0"/>
              </a:spcBef>
              <a:buNone/>
              <a:defRPr sz="1400"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 sz="1200"/>
            </a:lvl4pPr>
            <a:lvl5pPr marL="1828800" indent="0">
              <a:lnSpc>
                <a:spcPct val="125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84EF14-0982-D931-9DD6-ECFE61D5B0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8587" y="921230"/>
            <a:ext cx="5713413" cy="5029200"/>
          </a:xfrm>
          <a:custGeom>
            <a:avLst/>
            <a:gdLst>
              <a:gd name="connsiteX0" fmla="*/ 5327097 w 5713413"/>
              <a:gd name="connsiteY0" fmla="*/ 0 h 5029200"/>
              <a:gd name="connsiteX1" fmla="*/ 5713413 w 5713413"/>
              <a:gd name="connsiteY1" fmla="*/ 0 h 5029200"/>
              <a:gd name="connsiteX2" fmla="*/ 5713413 w 5713413"/>
              <a:gd name="connsiteY2" fmla="*/ 5029200 h 5029200"/>
              <a:gd name="connsiteX3" fmla="*/ 5327097 w 5713413"/>
              <a:gd name="connsiteY3" fmla="*/ 5029200 h 5029200"/>
              <a:gd name="connsiteX4" fmla="*/ 0 w 5713413"/>
              <a:gd name="connsiteY4" fmla="*/ 0 h 5029200"/>
              <a:gd name="connsiteX5" fmla="*/ 5313743 w 5713413"/>
              <a:gd name="connsiteY5" fmla="*/ 0 h 5029200"/>
              <a:gd name="connsiteX6" fmla="*/ 5313743 w 5713413"/>
              <a:gd name="connsiteY6" fmla="*/ 5029200 h 5029200"/>
              <a:gd name="connsiteX7" fmla="*/ 0 w 5713413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3413" h="5029200">
                <a:moveTo>
                  <a:pt x="5327097" y="0"/>
                </a:moveTo>
                <a:lnTo>
                  <a:pt x="5713413" y="0"/>
                </a:lnTo>
                <a:lnTo>
                  <a:pt x="5713413" y="5029200"/>
                </a:lnTo>
                <a:lnTo>
                  <a:pt x="5327097" y="5029200"/>
                </a:lnTo>
                <a:close/>
                <a:moveTo>
                  <a:pt x="0" y="0"/>
                </a:moveTo>
                <a:lnTo>
                  <a:pt x="5313743" y="0"/>
                </a:lnTo>
                <a:lnTo>
                  <a:pt x="5313743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7D7E927E-4F73-5579-4F1D-E13899DEEA04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067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0" y="2153285"/>
            <a:ext cx="4953001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09360" y="2153285"/>
            <a:ext cx="5135880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55D7E8F5-692D-24DD-0F8C-9563BA74AAF4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435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1" y="2153285"/>
            <a:ext cx="3261359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 b="1"/>
            </a:lvl1pPr>
            <a:lvl2pPr>
              <a:spcBef>
                <a:spcPts val="1000"/>
              </a:spcBef>
              <a:spcAft>
                <a:spcPts val="1200"/>
              </a:spcAft>
              <a:defRPr sz="1600" b="1"/>
            </a:lvl2pPr>
            <a:lvl3pPr>
              <a:spcBef>
                <a:spcPts val="1000"/>
              </a:spcBef>
              <a:spcAft>
                <a:spcPts val="1200"/>
              </a:spcAft>
              <a:defRPr sz="1400" b="1"/>
            </a:lvl3pPr>
            <a:lvl4pPr>
              <a:spcBef>
                <a:spcPts val="1000"/>
              </a:spcBef>
              <a:spcAft>
                <a:spcPts val="1200"/>
              </a:spcAft>
              <a:defRPr sz="1200" b="1"/>
            </a:lvl4pPr>
            <a:lvl5pPr>
              <a:spcBef>
                <a:spcPts val="1000"/>
              </a:spcBef>
              <a:spcAft>
                <a:spcPts val="1200"/>
              </a:spcAft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480560" y="2153285"/>
            <a:ext cx="6964680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5C0F1533-3810-C210-9B67-D2F4A1846C23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165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9C70371-D147-2B29-EAEB-B10A799D09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169" y="614812"/>
            <a:ext cx="10359659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5AE226-98C6-70F4-8DED-59E8FE30401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67" y="2177378"/>
            <a:ext cx="5713413" cy="4669987"/>
          </a:xfrm>
          <a:custGeom>
            <a:avLst/>
            <a:gdLst>
              <a:gd name="connsiteX0" fmla="*/ 400038 w 5713413"/>
              <a:gd name="connsiteY0" fmla="*/ 0 h 4669987"/>
              <a:gd name="connsiteX1" fmla="*/ 5713413 w 5713413"/>
              <a:gd name="connsiteY1" fmla="*/ 0 h 4669987"/>
              <a:gd name="connsiteX2" fmla="*/ 5713413 w 5713413"/>
              <a:gd name="connsiteY2" fmla="*/ 4315224 h 4669987"/>
              <a:gd name="connsiteX3" fmla="*/ 400038 w 5713413"/>
              <a:gd name="connsiteY3" fmla="*/ 4315224 h 4669987"/>
              <a:gd name="connsiteX4" fmla="*/ 0 w 5713413"/>
              <a:gd name="connsiteY4" fmla="*/ 0 h 4669987"/>
              <a:gd name="connsiteX5" fmla="*/ 386684 w 5713413"/>
              <a:gd name="connsiteY5" fmla="*/ 0 h 4669987"/>
              <a:gd name="connsiteX6" fmla="*/ 386684 w 5713413"/>
              <a:gd name="connsiteY6" fmla="*/ 4328578 h 4669987"/>
              <a:gd name="connsiteX7" fmla="*/ 5713413 w 5713413"/>
              <a:gd name="connsiteY7" fmla="*/ 4328578 h 4669987"/>
              <a:gd name="connsiteX8" fmla="*/ 5713413 w 5713413"/>
              <a:gd name="connsiteY8" fmla="*/ 4669987 h 4669987"/>
              <a:gd name="connsiteX9" fmla="*/ 0 w 5713413"/>
              <a:gd name="connsiteY9" fmla="*/ 4669987 h 4669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13413" h="4669987">
                <a:moveTo>
                  <a:pt x="400038" y="0"/>
                </a:moveTo>
                <a:lnTo>
                  <a:pt x="5713413" y="0"/>
                </a:lnTo>
                <a:lnTo>
                  <a:pt x="5713413" y="4315224"/>
                </a:lnTo>
                <a:lnTo>
                  <a:pt x="400038" y="4315224"/>
                </a:lnTo>
                <a:close/>
                <a:moveTo>
                  <a:pt x="0" y="0"/>
                </a:moveTo>
                <a:lnTo>
                  <a:pt x="386684" y="0"/>
                </a:lnTo>
                <a:lnTo>
                  <a:pt x="386684" y="4328578"/>
                </a:lnTo>
                <a:lnTo>
                  <a:pt x="5713413" y="4328578"/>
                </a:lnTo>
                <a:lnTo>
                  <a:pt x="5713413" y="4669987"/>
                </a:lnTo>
                <a:lnTo>
                  <a:pt x="0" y="46699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EEA9034-22FD-3C2F-6A27-6363896980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153285"/>
            <a:ext cx="4799012" cy="3790315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2000"/>
            </a:lvl1pPr>
            <a:lvl2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800"/>
            </a:lvl2pPr>
            <a:lvl3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600"/>
            </a:lvl3pPr>
            <a:lvl4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400"/>
            </a:lvl4pPr>
            <a:lvl5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72AFED-AF5A-A2E9-0D36-388733BBE9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7A42E613-3DCC-07A2-BA9B-74B13F28E591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901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hyperlink" Target="file:///C:\Users\Nekky%20Lung\Desktop\IronHack%20AI%20Course\2_FT_July2025\week3\day5_Project2\project2\germany_spi_comprehensive_dashboard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0" name="Picture 8" descr="Floods, drought war? It must be El Niño again">
            <a:extLst>
              <a:ext uri="{FF2B5EF4-FFF2-40B4-BE49-F238E27FC236}">
                <a16:creationId xmlns:a16="http://schemas.microsoft.com/office/drawing/2014/main" id="{46B40097-54E4-CAE3-F9EB-66F63A441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7" y="1635557"/>
            <a:ext cx="7188620" cy="464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26ABF06-5491-8319-408F-AC9C03E64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48" y="39606"/>
            <a:ext cx="10840491" cy="1459478"/>
          </a:xfrm>
        </p:spPr>
        <p:txBody>
          <a:bodyPr/>
          <a:lstStyle/>
          <a:p>
            <a:r>
              <a:rPr lang="en-US" dirty="0"/>
              <a:t>Rainfall Analysis &amp; Drought Assessment </a:t>
            </a:r>
            <a:r>
              <a:rPr lang="en-US" sz="3600" dirty="0"/>
              <a:t>for the main cities in Germany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23868C3-4949-841B-B952-E6D975A2675F}"/>
              </a:ext>
            </a:extLst>
          </p:cNvPr>
          <p:cNvSpPr txBox="1"/>
          <p:nvPr/>
        </p:nvSpPr>
        <p:spPr>
          <a:xfrm>
            <a:off x="9807540" y="1551647"/>
            <a:ext cx="2635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Nekky Tang Wai Lung</a:t>
            </a:r>
          </a:p>
        </p:txBody>
      </p:sp>
      <p:pic>
        <p:nvPicPr>
          <p:cNvPr id="8196" name="Picture 4" descr="Flood due to heavy rainfall at Neckargemund at the Neckar river in southern Germany in early summer. Source: Jens Hertel , Adobe Stocks, #441425883">
            <a:extLst>
              <a:ext uri="{FF2B5EF4-FFF2-40B4-BE49-F238E27FC236}">
                <a16:creationId xmlns:a16="http://schemas.microsoft.com/office/drawing/2014/main" id="{310FD99B-725A-747B-CA88-E4B954A8A934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4" b="4814"/>
          <a:stretch>
            <a:fillRect/>
          </a:stretch>
        </p:blipFill>
        <p:spPr bwMode="auto">
          <a:xfrm>
            <a:off x="6743654" y="2091869"/>
            <a:ext cx="5178249" cy="272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4FCB498-C215-0A69-2663-FA88E9FFA3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807" y="4280605"/>
            <a:ext cx="4117796" cy="231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08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427CD-EA0E-D83A-0CC5-394A83D0B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16C5F0A-0FD9-1E06-0E97-FF41BB1E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09" y="478043"/>
            <a:ext cx="10515600" cy="847133"/>
          </a:xfrm>
        </p:spPr>
        <p:txBody>
          <a:bodyPr anchor="ctr">
            <a:normAutofit/>
          </a:bodyPr>
          <a:lstStyle/>
          <a:p>
            <a:r>
              <a:rPr lang="en-US" dirty="0"/>
              <a:t>Seasonal Rainfall Variations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66BADCE-BA0D-CE8D-FB00-7FE490D9B32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71721" y="1531525"/>
            <a:ext cx="11922826" cy="541740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Methodology:</a:t>
            </a:r>
          </a:p>
          <a:p>
            <a:pPr marL="0" lvl="0" indent="0">
              <a:buNone/>
            </a:pPr>
            <a:r>
              <a:rPr lang="en-US" sz="2000" dirty="0"/>
              <a:t>Mapped monthly data to seasons </a:t>
            </a:r>
          </a:p>
          <a:p>
            <a:pPr marL="0" lvl="0" indent="0">
              <a:buNone/>
            </a:pPr>
            <a:endParaRPr lang="en-US" sz="2000" dirty="0"/>
          </a:p>
          <a:p>
            <a:pPr marL="0" lvl="0" indent="0">
              <a:buNone/>
            </a:pPr>
            <a:endParaRPr lang="en-US" sz="2000" dirty="0"/>
          </a:p>
          <a:p>
            <a:pPr marL="0" lvl="0" indent="0">
              <a:buNone/>
            </a:pPr>
            <a:endParaRPr lang="en-US" sz="2000" dirty="0"/>
          </a:p>
          <a:p>
            <a:pPr marL="0" lvl="0" indent="0">
              <a:buNone/>
            </a:pPr>
            <a:endParaRPr lang="en-US" sz="2000" dirty="0"/>
          </a:p>
          <a:p>
            <a:pPr marL="0" lvl="0" indent="0">
              <a:buNone/>
            </a:pPr>
            <a:r>
              <a:rPr lang="en-US" sz="2000" dirty="0"/>
              <a:t>Calculated </a:t>
            </a:r>
            <a:r>
              <a:rPr lang="en-US" sz="2000" dirty="0">
                <a:solidFill>
                  <a:srgbClr val="FF0000"/>
                </a:solidFill>
              </a:rPr>
              <a:t>seasonal rainfall averages </a:t>
            </a:r>
            <a:r>
              <a:rPr lang="en-US" sz="2000" dirty="0"/>
              <a:t>for </a:t>
            </a:r>
            <a:r>
              <a:rPr lang="en-US" sz="2000" dirty="0">
                <a:solidFill>
                  <a:srgbClr val="FF0000"/>
                </a:solidFill>
              </a:rPr>
              <a:t>each climate type</a:t>
            </a:r>
          </a:p>
          <a:p>
            <a:pPr marL="0" lvl="0" indent="0">
              <a:buNone/>
            </a:pPr>
            <a:r>
              <a:rPr lang="en-US" sz="2000" dirty="0"/>
              <a:t>visualizations for the two climate types showing </a:t>
            </a:r>
            <a:r>
              <a:rPr lang="en-US" sz="2000" dirty="0">
                <a:solidFill>
                  <a:srgbClr val="FF0000"/>
                </a:solidFill>
              </a:rPr>
              <a:t>year-over-year</a:t>
            </a:r>
            <a:r>
              <a:rPr lang="en-US" sz="2000" dirty="0"/>
              <a:t> seasonal variations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18CA7-1401-86D2-36BF-CCC6E17312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BBFD53C-C835-56D4-2B8E-18BD1B4C6A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263611"/>
              </p:ext>
            </p:extLst>
          </p:nvPr>
        </p:nvGraphicFramePr>
        <p:xfrm>
          <a:off x="886318" y="2791356"/>
          <a:ext cx="5809450" cy="146601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904725">
                  <a:extLst>
                    <a:ext uri="{9D8B030D-6E8A-4147-A177-3AD203B41FA5}">
                      <a16:colId xmlns:a16="http://schemas.microsoft.com/office/drawing/2014/main" val="2186714317"/>
                    </a:ext>
                  </a:extLst>
                </a:gridCol>
                <a:gridCol w="2904725">
                  <a:extLst>
                    <a:ext uri="{9D8B030D-6E8A-4147-A177-3AD203B41FA5}">
                      <a16:colId xmlns:a16="http://schemas.microsoft.com/office/drawing/2014/main" val="1548912787"/>
                    </a:ext>
                  </a:extLst>
                </a:gridCol>
              </a:tblGrid>
              <a:tr h="7876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Winter: Dec-Feb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Summer: Jun-Aug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729605"/>
                  </a:ext>
                </a:extLst>
              </a:tr>
              <a:tr h="678321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Spring: Mar-May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00B0F0"/>
                          </a:solidFill>
                        </a:rPr>
                        <a:t>Autumn: Sep-Nov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354777"/>
                  </a:ext>
                </a:extLst>
              </a:tr>
            </a:tbl>
          </a:graphicData>
        </a:graphic>
      </p:graphicFrame>
      <p:pic>
        <p:nvPicPr>
          <p:cNvPr id="2050" name="Picture 2" descr="176,900+ The Four Seasons Stock Photos, Pictures &amp; Royalty-Free Images -  iStock">
            <a:extLst>
              <a:ext uri="{FF2B5EF4-FFF2-40B4-BE49-F238E27FC236}">
                <a16:creationId xmlns:a16="http://schemas.microsoft.com/office/drawing/2014/main" id="{A873E86D-1F5E-866A-8842-D3DB52518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562" y="1146946"/>
            <a:ext cx="4719321" cy="417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1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47E25-55DE-4635-A6B0-D4D084307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內容版面配置區 10" descr="一張含有 文字, 圖表, 行, 繪圖 的圖片&#10;&#10;AI 產生的內容可能不正確。">
            <a:extLst>
              <a:ext uri="{FF2B5EF4-FFF2-40B4-BE49-F238E27FC236}">
                <a16:creationId xmlns:a16="http://schemas.microsoft.com/office/drawing/2014/main" id="{B4DCBCCB-FAC5-5A35-499C-AE6B17F9D92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272299" y="100780"/>
            <a:ext cx="11919701" cy="665643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10EF3-23BA-F462-C957-85630ED03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9D80D3D8-F70C-A0FB-9D70-AA7E1FFE475A}"/>
              </a:ext>
            </a:extLst>
          </p:cNvPr>
          <p:cNvSpPr/>
          <p:nvPr/>
        </p:nvSpPr>
        <p:spPr>
          <a:xfrm>
            <a:off x="1043175" y="5613099"/>
            <a:ext cx="878186" cy="2625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6B1ED02-90A3-1152-802D-12AEEF5FEAED}"/>
              </a:ext>
            </a:extLst>
          </p:cNvPr>
          <p:cNvSpPr/>
          <p:nvPr/>
        </p:nvSpPr>
        <p:spPr>
          <a:xfrm>
            <a:off x="1043175" y="467616"/>
            <a:ext cx="878186" cy="2625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A2982147-6356-BC08-28D5-A23A0864439C}"/>
              </a:ext>
            </a:extLst>
          </p:cNvPr>
          <p:cNvSpPr/>
          <p:nvPr/>
        </p:nvSpPr>
        <p:spPr>
          <a:xfrm>
            <a:off x="9027814" y="5875649"/>
            <a:ext cx="878186" cy="2625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7C6F1B3D-CBFF-EA68-46F3-BC16E298A876}"/>
              </a:ext>
            </a:extLst>
          </p:cNvPr>
          <p:cNvSpPr/>
          <p:nvPr/>
        </p:nvSpPr>
        <p:spPr>
          <a:xfrm>
            <a:off x="3570423" y="5744374"/>
            <a:ext cx="878186" cy="2625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5D91C29-D8B9-BF10-BE86-57182CA5509B}"/>
              </a:ext>
            </a:extLst>
          </p:cNvPr>
          <p:cNvSpPr/>
          <p:nvPr/>
        </p:nvSpPr>
        <p:spPr>
          <a:xfrm rot="5629740">
            <a:off x="9116304" y="2085983"/>
            <a:ext cx="878186" cy="2625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95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58D3A-3BD5-FB03-8FF0-67590CC52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 descr="一張含有 圖表, 文字, 行, 繪圖 的圖片&#10;&#10;AI 產生的內容可能不正確。">
            <a:extLst>
              <a:ext uri="{FF2B5EF4-FFF2-40B4-BE49-F238E27FC236}">
                <a16:creationId xmlns:a16="http://schemas.microsoft.com/office/drawing/2014/main" id="{EFB08D5C-44F8-F20B-35D0-655430A062C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155420" y="0"/>
            <a:ext cx="12036580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8E38C-03EB-3620-1E48-018D0670D8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 dirty="0"/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25FD4DB6-833D-59AA-94E8-8F36776CA8F1}"/>
              </a:ext>
            </a:extLst>
          </p:cNvPr>
          <p:cNvSpPr/>
          <p:nvPr/>
        </p:nvSpPr>
        <p:spPr>
          <a:xfrm>
            <a:off x="3466724" y="5914483"/>
            <a:ext cx="878186" cy="2625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962B3913-BC1C-58D2-5E3F-AF51D34CBBF3}"/>
              </a:ext>
            </a:extLst>
          </p:cNvPr>
          <p:cNvSpPr/>
          <p:nvPr/>
        </p:nvSpPr>
        <p:spPr>
          <a:xfrm>
            <a:off x="6316106" y="1296603"/>
            <a:ext cx="878186" cy="2625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E8CE226D-8C31-CE03-E93A-9CC5C1C835FA}"/>
              </a:ext>
            </a:extLst>
          </p:cNvPr>
          <p:cNvSpPr/>
          <p:nvPr/>
        </p:nvSpPr>
        <p:spPr>
          <a:xfrm rot="5400000">
            <a:off x="3597999" y="988785"/>
            <a:ext cx="878186" cy="2625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49EC3EE5-AEEF-313C-C5FB-E62F8247CE03}"/>
              </a:ext>
            </a:extLst>
          </p:cNvPr>
          <p:cNvSpPr/>
          <p:nvPr/>
        </p:nvSpPr>
        <p:spPr>
          <a:xfrm rot="4823099">
            <a:off x="8712201" y="5293905"/>
            <a:ext cx="1650145" cy="4684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D486DAB3-625A-483C-4D35-E518AD2B0796}"/>
              </a:ext>
            </a:extLst>
          </p:cNvPr>
          <p:cNvSpPr/>
          <p:nvPr/>
        </p:nvSpPr>
        <p:spPr>
          <a:xfrm>
            <a:off x="792178" y="418417"/>
            <a:ext cx="878186" cy="2625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BC614D9C-2597-EF5D-B79C-49FFC0BB6DC6}"/>
              </a:ext>
            </a:extLst>
          </p:cNvPr>
          <p:cNvSpPr/>
          <p:nvPr/>
        </p:nvSpPr>
        <p:spPr>
          <a:xfrm rot="4823099">
            <a:off x="6231844" y="4835290"/>
            <a:ext cx="1049769" cy="3935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2B5C6D27-1757-4C74-ED5C-713733BFF3E0}"/>
              </a:ext>
            </a:extLst>
          </p:cNvPr>
          <p:cNvSpPr/>
          <p:nvPr/>
        </p:nvSpPr>
        <p:spPr>
          <a:xfrm rot="4823099">
            <a:off x="8940522" y="2322442"/>
            <a:ext cx="1193501" cy="2567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87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A951FD-B055-4EE8-B6D9-62EC0F39D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46" y="205274"/>
            <a:ext cx="10384910" cy="106303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Drought Index Calculation:</a:t>
            </a:r>
            <a:br>
              <a:rPr lang="en-US" b="1" dirty="0"/>
            </a:br>
            <a:r>
              <a:rPr lang="en-US" b="1" dirty="0"/>
              <a:t>Standardized Precipitation Index (SPI)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helped with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claude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5F8EB2-8936-F0AC-DA2A-4A5609BEA7E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3146" y="1160150"/>
            <a:ext cx="10133262" cy="1404784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2000" b="1" dirty="0"/>
              <a:t>Statistical Approach</a:t>
            </a:r>
            <a:r>
              <a:rPr lang="en-US" sz="2000" dirty="0"/>
              <a:t>: distribution fitting to model precipitation patterns for each city</a:t>
            </a:r>
          </a:p>
          <a:p>
            <a:pPr lvl="0">
              <a:lnSpc>
                <a:spcPct val="100000"/>
              </a:lnSpc>
            </a:pPr>
            <a:r>
              <a:rPr lang="en-US" sz="2000" b="1" dirty="0"/>
              <a:t>Time Scales</a:t>
            </a:r>
            <a:r>
              <a:rPr lang="en-US" sz="2000" dirty="0"/>
              <a:t>: Calculates SPI values for </a:t>
            </a:r>
            <a:r>
              <a:rPr lang="en-US" sz="2000" dirty="0">
                <a:solidFill>
                  <a:srgbClr val="FF0000"/>
                </a:solidFill>
              </a:rPr>
              <a:t>1, 3, 6, and 12-month </a:t>
            </a:r>
            <a:r>
              <a:rPr lang="en-US" sz="2000" dirty="0"/>
              <a:t>periods to capture short-term to long-term drought conditions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F62CF73-5ACE-3A40-B519-F5016531E455}"/>
              </a:ext>
            </a:extLst>
          </p:cNvPr>
          <p:cNvSpPr txBox="1"/>
          <p:nvPr/>
        </p:nvSpPr>
        <p:spPr>
          <a:xfrm>
            <a:off x="543146" y="2673089"/>
            <a:ext cx="5552854" cy="4203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Key Features- Multi-Scale Drought Assessment:</a:t>
            </a:r>
            <a:endParaRPr lang="en-US" dirty="0"/>
          </a:p>
          <a:p>
            <a:pPr lvl="0">
              <a:lnSpc>
                <a:spcPct val="150000"/>
              </a:lnSpc>
            </a:pPr>
            <a:r>
              <a:rPr lang="en-US" b="1" dirty="0">
                <a:solidFill>
                  <a:srgbClr val="FF0000"/>
                </a:solidFill>
              </a:rPr>
              <a:t>SPI-1</a:t>
            </a:r>
            <a:r>
              <a:rPr lang="en-US" dirty="0"/>
              <a:t>: Monthly conditions </a:t>
            </a:r>
          </a:p>
          <a:p>
            <a:pPr lvl="0">
              <a:lnSpc>
                <a:spcPct val="150000"/>
              </a:lnSpc>
            </a:pPr>
            <a:r>
              <a:rPr lang="en-US" dirty="0"/>
              <a:t>(</a:t>
            </a:r>
            <a:r>
              <a:rPr lang="en-US" b="1" dirty="0">
                <a:solidFill>
                  <a:srgbClr val="92D050"/>
                </a:solidFill>
              </a:rPr>
              <a:t>agricultural drought, immediate impacts</a:t>
            </a:r>
            <a:r>
              <a:rPr lang="en-US" dirty="0"/>
              <a:t>)</a:t>
            </a:r>
          </a:p>
          <a:p>
            <a:pPr lvl="0">
              <a:lnSpc>
                <a:spcPct val="150000"/>
              </a:lnSpc>
            </a:pPr>
            <a:r>
              <a:rPr lang="en-US" b="1" dirty="0">
                <a:solidFill>
                  <a:srgbClr val="FF0000"/>
                </a:solidFill>
              </a:rPr>
              <a:t>SPI-3</a:t>
            </a:r>
            <a:r>
              <a:rPr lang="en-US" dirty="0"/>
              <a:t>: Seasonal conditions </a:t>
            </a:r>
          </a:p>
          <a:p>
            <a:pPr lvl="0">
              <a:lnSpc>
                <a:spcPct val="150000"/>
              </a:lnSpc>
            </a:pPr>
            <a:r>
              <a:rPr lang="en-US" dirty="0"/>
              <a:t>(</a:t>
            </a:r>
            <a:r>
              <a:rPr lang="en-US" b="1" dirty="0">
                <a:solidFill>
                  <a:srgbClr val="92D050"/>
                </a:solidFill>
              </a:rPr>
              <a:t>soil moisture, crop yields</a:t>
            </a:r>
            <a:r>
              <a:rPr lang="en-US" dirty="0"/>
              <a:t>)</a:t>
            </a:r>
          </a:p>
          <a:p>
            <a:pPr lvl="0">
              <a:lnSpc>
                <a:spcPct val="150000"/>
              </a:lnSpc>
            </a:pPr>
            <a:r>
              <a:rPr lang="en-US" b="1" dirty="0">
                <a:solidFill>
                  <a:srgbClr val="FF0000"/>
                </a:solidFill>
              </a:rPr>
              <a:t>SPI-6</a:t>
            </a:r>
            <a:r>
              <a:rPr lang="en-US" dirty="0"/>
              <a:t>: Medium-term trends </a:t>
            </a:r>
          </a:p>
          <a:p>
            <a:pPr lvl="0">
              <a:lnSpc>
                <a:spcPct val="150000"/>
              </a:lnSpc>
            </a:pPr>
            <a:r>
              <a:rPr lang="en-US" dirty="0"/>
              <a:t>(</a:t>
            </a:r>
            <a:r>
              <a:rPr lang="en-US" b="1" dirty="0">
                <a:solidFill>
                  <a:srgbClr val="92D050"/>
                </a:solidFill>
              </a:rPr>
              <a:t>reservoir levels, streamflow</a:t>
            </a:r>
            <a:r>
              <a:rPr lang="en-US" dirty="0"/>
              <a:t>)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FF0000"/>
                </a:solidFill>
              </a:rPr>
              <a:t>SPI-12</a:t>
            </a:r>
            <a:r>
              <a:rPr lang="en-US" dirty="0"/>
              <a:t>: Annual patterns </a:t>
            </a:r>
          </a:p>
          <a:p>
            <a:pPr>
              <a:lnSpc>
                <a:spcPct val="150000"/>
              </a:lnSpc>
            </a:pPr>
            <a:r>
              <a:rPr lang="en-US" dirty="0"/>
              <a:t>(</a:t>
            </a:r>
            <a:r>
              <a:rPr lang="en-US" b="1" dirty="0">
                <a:solidFill>
                  <a:srgbClr val="92D050"/>
                </a:solidFill>
              </a:rPr>
              <a:t>groundwater, long-term water resources</a:t>
            </a:r>
            <a:r>
              <a:rPr lang="en-US" dirty="0"/>
              <a:t>)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7249EF3-1FDA-7E01-3252-D425041A8D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520314"/>
              </p:ext>
            </p:extLst>
          </p:nvPr>
        </p:nvGraphicFramePr>
        <p:xfrm>
          <a:off x="5142368" y="2190940"/>
          <a:ext cx="6940780" cy="4461786"/>
        </p:xfrm>
        <a:graphic>
          <a:graphicData uri="http://schemas.openxmlformats.org/drawingml/2006/table">
            <a:tbl>
              <a:tblPr/>
              <a:tblGrid>
                <a:gridCol w="1735195">
                  <a:extLst>
                    <a:ext uri="{9D8B030D-6E8A-4147-A177-3AD203B41FA5}">
                      <a16:colId xmlns:a16="http://schemas.microsoft.com/office/drawing/2014/main" val="4021839478"/>
                    </a:ext>
                  </a:extLst>
                </a:gridCol>
                <a:gridCol w="1735195">
                  <a:extLst>
                    <a:ext uri="{9D8B030D-6E8A-4147-A177-3AD203B41FA5}">
                      <a16:colId xmlns:a16="http://schemas.microsoft.com/office/drawing/2014/main" val="3615318891"/>
                    </a:ext>
                  </a:extLst>
                </a:gridCol>
                <a:gridCol w="1735195">
                  <a:extLst>
                    <a:ext uri="{9D8B030D-6E8A-4147-A177-3AD203B41FA5}">
                      <a16:colId xmlns:a16="http://schemas.microsoft.com/office/drawing/2014/main" val="3521861606"/>
                    </a:ext>
                  </a:extLst>
                </a:gridCol>
                <a:gridCol w="1735195">
                  <a:extLst>
                    <a:ext uri="{9D8B030D-6E8A-4147-A177-3AD203B41FA5}">
                      <a16:colId xmlns:a16="http://schemas.microsoft.com/office/drawing/2014/main" val="3486145815"/>
                    </a:ext>
                  </a:extLst>
                </a:gridCol>
              </a:tblGrid>
              <a:tr h="35367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 b="0" dirty="0">
                          <a:solidFill>
                            <a:srgbClr val="FFFFFF"/>
                          </a:solidFill>
                          <a:effectLst/>
                        </a:rPr>
                        <a:t>SPI Value</a:t>
                      </a:r>
                    </a:p>
                  </a:txBody>
                  <a:tcPr marL="61286" marR="61286" marT="61286" marB="612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 b="0">
                          <a:solidFill>
                            <a:srgbClr val="FFFFFF"/>
                          </a:solidFill>
                          <a:effectLst/>
                        </a:rPr>
                        <a:t>Classification</a:t>
                      </a:r>
                    </a:p>
                  </a:txBody>
                  <a:tcPr marL="61286" marR="61286" marT="61286" marB="612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 b="0">
                          <a:solidFill>
                            <a:srgbClr val="FFFFFF"/>
                          </a:solidFill>
                          <a:effectLst/>
                        </a:rPr>
                        <a:t>Probability (%)</a:t>
                      </a:r>
                    </a:p>
                  </a:txBody>
                  <a:tcPr marL="61286" marR="61286" marT="61286" marB="612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 b="0">
                          <a:solidFill>
                            <a:srgbClr val="FFFFFF"/>
                          </a:solidFill>
                          <a:effectLst/>
                        </a:rPr>
                        <a:t>Typical Impacts</a:t>
                      </a:r>
                    </a:p>
                  </a:txBody>
                  <a:tcPr marL="61286" marR="61286" marT="61286" marB="6128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549053"/>
                  </a:ext>
                </a:extLst>
              </a:tr>
              <a:tr h="77718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effectLst/>
                        </a:rPr>
                        <a:t>≥ 2.0</a:t>
                      </a:r>
                    </a:p>
                  </a:txBody>
                  <a:tcPr marL="61286" marR="61286" marT="61286" marB="61286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2F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 dirty="0">
                          <a:effectLst/>
                        </a:rPr>
                        <a:t>Extremely Wet</a:t>
                      </a:r>
                    </a:p>
                  </a:txBody>
                  <a:tcPr marL="61286" marR="61286" marT="61286" marB="61286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2F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effectLst/>
                        </a:rPr>
                        <a:t>2.3</a:t>
                      </a:r>
                    </a:p>
                  </a:txBody>
                  <a:tcPr marL="61286" marR="61286" marT="61286" marB="61286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2F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effectLst/>
                        </a:rPr>
                        <a:t>Flooding risk, infrastructure stress</a:t>
                      </a:r>
                    </a:p>
                  </a:txBody>
                  <a:tcPr marL="61286" marR="61286" marT="61286" marB="61286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2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692631"/>
                  </a:ext>
                </a:extLst>
              </a:tr>
              <a:tr h="77718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 dirty="0">
                          <a:effectLst/>
                        </a:rPr>
                        <a:t>1.5 to 2.0</a:t>
                      </a:r>
                    </a:p>
                  </a:txBody>
                  <a:tcPr marL="61286" marR="61286" marT="61286" marB="61286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2F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 dirty="0">
                          <a:effectLst/>
                        </a:rPr>
                        <a:t>Very Wet</a:t>
                      </a:r>
                    </a:p>
                  </a:txBody>
                  <a:tcPr marL="61286" marR="61286" marT="61286" marB="61286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2F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effectLst/>
                        </a:rPr>
                        <a:t>4.4</a:t>
                      </a:r>
                    </a:p>
                  </a:txBody>
                  <a:tcPr marL="61286" marR="61286" marT="61286" marB="61286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2F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effectLst/>
                        </a:rPr>
                        <a:t>Above normal runoff, full reservoirs</a:t>
                      </a:r>
                    </a:p>
                  </a:txBody>
                  <a:tcPr marL="61286" marR="61286" marT="61286" marB="61286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F2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608339"/>
                  </a:ext>
                </a:extLst>
              </a:tr>
              <a:tr h="420789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effectLst/>
                        </a:rPr>
                        <a:t>-0.5 to 0.5</a:t>
                      </a:r>
                    </a:p>
                  </a:txBody>
                  <a:tcPr marL="61286" marR="61286" marT="61286" marB="61286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effectLst/>
                        </a:rPr>
                        <a:t>Near Normal</a:t>
                      </a:r>
                    </a:p>
                  </a:txBody>
                  <a:tcPr marL="61286" marR="61286" marT="61286" marB="61286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 dirty="0">
                          <a:effectLst/>
                        </a:rPr>
                        <a:t>38.3</a:t>
                      </a:r>
                    </a:p>
                  </a:txBody>
                  <a:tcPr marL="61286" marR="61286" marT="61286" marB="61286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 dirty="0">
                          <a:effectLst/>
                        </a:rPr>
                        <a:t>Typical conditions</a:t>
                      </a:r>
                    </a:p>
                  </a:txBody>
                  <a:tcPr marL="61286" marR="61286" marT="61286" marB="61286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825147"/>
                  </a:ext>
                </a:extLst>
              </a:tr>
              <a:tr h="57858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effectLst/>
                        </a:rPr>
                        <a:t>-1.0 to -0.5</a:t>
                      </a:r>
                    </a:p>
                  </a:txBody>
                  <a:tcPr marL="61286" marR="61286" marT="61286" marB="61286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E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effectLst/>
                        </a:rPr>
                        <a:t>Slightly Dry</a:t>
                      </a:r>
                    </a:p>
                  </a:txBody>
                  <a:tcPr marL="61286" marR="61286" marT="61286" marB="61286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E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 dirty="0">
                          <a:effectLst/>
                        </a:rPr>
                        <a:t>9.2</a:t>
                      </a:r>
                    </a:p>
                  </a:txBody>
                  <a:tcPr marL="61286" marR="61286" marT="61286" marB="61286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E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 dirty="0">
                          <a:effectLst/>
                        </a:rPr>
                        <a:t>Some concern for rain-fed agriculture</a:t>
                      </a:r>
                    </a:p>
                  </a:txBody>
                  <a:tcPr marL="61286" marR="61286" marT="61286" marB="61286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98819"/>
                  </a:ext>
                </a:extLst>
              </a:tr>
              <a:tr h="77718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effectLst/>
                        </a:rPr>
                        <a:t>-1.5 to -1.0</a:t>
                      </a:r>
                    </a:p>
                  </a:txBody>
                  <a:tcPr marL="61286" marR="61286" marT="61286" marB="61286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E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effectLst/>
                        </a:rPr>
                        <a:t>Moderately Dry</a:t>
                      </a:r>
                    </a:p>
                  </a:txBody>
                  <a:tcPr marL="61286" marR="61286" marT="61286" marB="61286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E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effectLst/>
                        </a:rPr>
                        <a:t>4.4</a:t>
                      </a:r>
                    </a:p>
                  </a:txBody>
                  <a:tcPr marL="61286" marR="61286" marT="61286" marB="61286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EE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effectLst/>
                        </a:rPr>
                        <a:t>Crop yield reduction, water restrictions</a:t>
                      </a:r>
                    </a:p>
                  </a:txBody>
                  <a:tcPr marL="61286" marR="61286" marT="61286" marB="61286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317415"/>
                  </a:ext>
                </a:extLst>
              </a:tr>
              <a:tr h="77718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effectLst/>
                        </a:rPr>
                        <a:t>≤ -2.0</a:t>
                      </a:r>
                    </a:p>
                  </a:txBody>
                  <a:tcPr marL="61286" marR="61286" marT="61286" marB="61286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D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effectLst/>
                        </a:rPr>
                        <a:t>Extremely Dry</a:t>
                      </a:r>
                    </a:p>
                  </a:txBody>
                  <a:tcPr marL="61286" marR="61286" marT="61286" marB="61286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D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>
                          <a:effectLst/>
                        </a:rPr>
                        <a:t>2.3</a:t>
                      </a:r>
                    </a:p>
                  </a:txBody>
                  <a:tcPr marL="61286" marR="61286" marT="61286" marB="61286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D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200" dirty="0">
                          <a:effectLst/>
                        </a:rPr>
                        <a:t>Severe impacts, emergency measures</a:t>
                      </a:r>
                    </a:p>
                  </a:txBody>
                  <a:tcPr marL="61286" marR="61286" marT="61286" marB="61286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6239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2554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21905908-61C5-E80D-F570-D84DB752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99" y="702782"/>
            <a:ext cx="5000626" cy="409575"/>
          </a:xfrm>
        </p:spPr>
        <p:txBody>
          <a:bodyPr>
            <a:normAutofit fontScale="90000"/>
          </a:bodyPr>
          <a:lstStyle/>
          <a:p>
            <a:r>
              <a:rPr lang="en-US" dirty="0"/>
              <a:t>Key Findings</a:t>
            </a:r>
          </a:p>
        </p:txBody>
      </p:sp>
      <p:pic>
        <p:nvPicPr>
          <p:cNvPr id="7" name="圖片版面配置區 6" descr="一張含有 文字, 螢幕擷取畫面, 圖表, 數字 的圖片&#10;&#10;AI 產生的內容可能不正確。">
            <a:extLst>
              <a:ext uri="{FF2B5EF4-FFF2-40B4-BE49-F238E27FC236}">
                <a16:creationId xmlns:a16="http://schemas.microsoft.com/office/drawing/2014/main" id="{1A5C1B29-57D6-D8DF-D765-15FC85BF323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118" b="1118"/>
          <a:stretch>
            <a:fillRect/>
          </a:stretch>
        </p:blipFill>
        <p:spPr>
          <a:xfrm>
            <a:off x="4311650" y="178832"/>
            <a:ext cx="7880350" cy="6476810"/>
          </a:xfr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A12B9A6E-882C-970A-2A15-3802E399D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8099" y="1502460"/>
            <a:ext cx="1813692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4F46D03-9935-B1E7-AA28-2EF21FB0DBD4}"/>
              </a:ext>
            </a:extLst>
          </p:cNvPr>
          <p:cNvSpPr txBox="1"/>
          <p:nvPr/>
        </p:nvSpPr>
        <p:spPr>
          <a:xfrm>
            <a:off x="6525418" y="6309836"/>
            <a:ext cx="244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Germany 2023 – SPI6</a:t>
            </a:r>
          </a:p>
        </p:txBody>
      </p:sp>
      <p:pic>
        <p:nvPicPr>
          <p:cNvPr id="12" name="圖片 11" descr="一張含有 螢幕擷取畫面, 圖形, 心臟, 鮮豔 的圖片&#10;&#10;AI 產生的內容可能不正確。">
            <a:hlinkClick r:id="rId4"/>
            <a:extLst>
              <a:ext uri="{FF2B5EF4-FFF2-40B4-BE49-F238E27FC236}">
                <a16:creationId xmlns:a16="http://schemas.microsoft.com/office/drawing/2014/main" id="{FE28F4C3-DEDD-EAE9-7D81-18E2F62F6C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372" y="1825625"/>
            <a:ext cx="3794385" cy="1918813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070CDA86-3F20-2D8B-1884-DF59CD09B4AF}"/>
              </a:ext>
            </a:extLst>
          </p:cNvPr>
          <p:cNvSpPr txBox="1"/>
          <p:nvPr/>
        </p:nvSpPr>
        <p:spPr>
          <a:xfrm>
            <a:off x="354203" y="3878213"/>
            <a:ext cx="51417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solidFill>
                  <a:srgbClr val="00B0F0"/>
                </a:solidFill>
              </a:rPr>
              <a:t>Do you </a:t>
            </a:r>
            <a:r>
              <a:rPr lang="en-US" sz="2300" b="1" dirty="0" err="1">
                <a:solidFill>
                  <a:srgbClr val="00B0F0"/>
                </a:solidFill>
              </a:rPr>
              <a:t>wanna</a:t>
            </a:r>
            <a:r>
              <a:rPr lang="en-US" sz="2300" b="1" dirty="0">
                <a:solidFill>
                  <a:srgbClr val="00B0F0"/>
                </a:solidFill>
              </a:rPr>
              <a:t> see 👆🏻</a:t>
            </a:r>
            <a:r>
              <a:rPr lang="en-US" b="1" dirty="0">
                <a:solidFill>
                  <a:srgbClr val="FF0000"/>
                </a:solidFill>
              </a:rPr>
              <a:t>click me =]</a:t>
            </a:r>
          </a:p>
          <a:p>
            <a:r>
              <a:rPr lang="en-US" sz="2300" b="1" dirty="0">
                <a:solidFill>
                  <a:srgbClr val="00B0F0"/>
                </a:solidFill>
              </a:rPr>
              <a:t>How all Germany cities’ SPI look like?  </a:t>
            </a:r>
          </a:p>
        </p:txBody>
      </p:sp>
    </p:spTree>
    <p:extLst>
      <p:ext uri="{BB962C8B-B14F-4D97-AF65-F5344CB8AC3E}">
        <p14:creationId xmlns:p14="http://schemas.microsoft.com/office/powerpoint/2010/main" val="142710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FC25371-DA19-9E79-45A9-78E59EF53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471" y="1581160"/>
            <a:ext cx="5108891" cy="35116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FF8F842-D95F-32E4-59B0-60283CC86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337" y="457199"/>
            <a:ext cx="10515600" cy="783772"/>
          </a:xfrm>
        </p:spPr>
        <p:txBody>
          <a:bodyPr/>
          <a:lstStyle/>
          <a:p>
            <a:r>
              <a:rPr lang="en-US" dirty="0"/>
              <a:t>Practical Applications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E6187B-AC94-F6E4-6B8F-FAB5DD4D46C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43030" y="1482837"/>
            <a:ext cx="4146210" cy="4572729"/>
          </a:xfrm>
        </p:spPr>
        <p:txBody>
          <a:bodyPr>
            <a:noAutofit/>
          </a:bodyPr>
          <a:lstStyle/>
          <a:p>
            <a:r>
              <a:rPr lang="en-US" sz="2000" b="1" u="sng" dirty="0">
                <a:solidFill>
                  <a:srgbClr val="FF0000"/>
                </a:solidFill>
              </a:rPr>
              <a:t>Water Resource Management</a:t>
            </a:r>
          </a:p>
          <a:p>
            <a:r>
              <a:rPr lang="en-US" sz="2000" dirty="0"/>
              <a:t>Reservoir operation optimization</a:t>
            </a:r>
          </a:p>
          <a:p>
            <a:r>
              <a:rPr lang="en-US" sz="2000" dirty="0"/>
              <a:t>Irrigation scheduling</a:t>
            </a:r>
          </a:p>
          <a:p>
            <a:r>
              <a:rPr lang="en-US" sz="2000" dirty="0"/>
              <a:t>Supply allocation decisions</a:t>
            </a:r>
          </a:p>
          <a:p>
            <a:r>
              <a:rPr lang="en-US" sz="2000" b="1" u="sng" dirty="0">
                <a:solidFill>
                  <a:srgbClr val="FF0000"/>
                </a:solidFill>
              </a:rPr>
              <a:t>Emergency Planning</a:t>
            </a:r>
          </a:p>
          <a:p>
            <a:r>
              <a:rPr lang="en-US" sz="2000" dirty="0"/>
              <a:t>Drought declaration triggers</a:t>
            </a:r>
          </a:p>
          <a:p>
            <a:r>
              <a:rPr lang="en-US" sz="2000" dirty="0"/>
              <a:t>Resource mobilization</a:t>
            </a:r>
          </a:p>
          <a:p>
            <a:r>
              <a:rPr lang="en-US" sz="2000" dirty="0"/>
              <a:t>Public communication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085EB0-3E37-ABCC-75DA-43416C56B4C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13006" y="1482837"/>
            <a:ext cx="4998931" cy="47686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>
                <a:solidFill>
                  <a:srgbClr val="FF0000"/>
                </a:solidFill>
              </a:rPr>
              <a:t>Policy Development</a:t>
            </a:r>
          </a:p>
          <a:p>
            <a:pPr marL="0" indent="0">
              <a:buNone/>
            </a:pPr>
            <a:r>
              <a:rPr lang="en-US" sz="2000" b="0" dirty="0"/>
              <a:t>Water use restrictions</a:t>
            </a:r>
          </a:p>
          <a:p>
            <a:pPr marL="0" indent="0">
              <a:buNone/>
            </a:pPr>
            <a:r>
              <a:rPr lang="en-US" sz="2000" b="0" dirty="0"/>
              <a:t>Agricultural support programs</a:t>
            </a:r>
          </a:p>
          <a:p>
            <a:pPr marL="0" indent="0">
              <a:buNone/>
            </a:pPr>
            <a:r>
              <a:rPr lang="en-US" sz="2000" b="0" dirty="0"/>
              <a:t>Infrastructure investment</a:t>
            </a:r>
          </a:p>
          <a:p>
            <a:pPr marL="0" indent="0">
              <a:buNone/>
            </a:pPr>
            <a:r>
              <a:rPr lang="en-US" sz="2000" u="sng" dirty="0">
                <a:solidFill>
                  <a:srgbClr val="FF0000"/>
                </a:solidFill>
              </a:rPr>
              <a:t>Risk Assessment</a:t>
            </a:r>
          </a:p>
          <a:p>
            <a:pPr marL="0" indent="0">
              <a:buNone/>
            </a:pPr>
            <a:r>
              <a:rPr lang="en-US" sz="2000" b="0" dirty="0"/>
              <a:t>Insurance pricing</a:t>
            </a:r>
          </a:p>
          <a:p>
            <a:pPr marL="0" indent="0">
              <a:buNone/>
            </a:pPr>
            <a:r>
              <a:rPr lang="en-US" sz="2000" b="0" dirty="0"/>
              <a:t>Crop selection guidance</a:t>
            </a:r>
          </a:p>
          <a:p>
            <a:pPr marL="0" indent="0">
              <a:buNone/>
            </a:pPr>
            <a:r>
              <a:rPr lang="en-US" sz="2000" b="0" dirty="0"/>
              <a:t>Economic impact modeling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B27BAD-9602-6B60-C782-2749DB9901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360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961152-381E-D654-15E9-7C4F09608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01" y="2310625"/>
            <a:ext cx="4572000" cy="135435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99326C-9FC2-8D66-29CC-CEA2ED731A7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ow to Draw the Water Cycle - Really Easy Drawing Tutorial">
            <a:extLst>
              <a:ext uri="{FF2B5EF4-FFF2-40B4-BE49-F238E27FC236}">
                <a16:creationId xmlns:a16="http://schemas.microsoft.com/office/drawing/2014/main" id="{99E2BFF2-A552-0897-9FFC-55CA8882D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339" y="363793"/>
            <a:ext cx="8437160" cy="589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844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0A9F6B-B714-24A4-1731-04239F0C6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281" y="201645"/>
            <a:ext cx="6783355" cy="778509"/>
          </a:xfrm>
        </p:spPr>
        <p:txBody>
          <a:bodyPr>
            <a:normAutofit/>
          </a:bodyPr>
          <a:lstStyle/>
          <a:p>
            <a:r>
              <a:rPr lang="en-US" dirty="0"/>
              <a:t>Germany news 2015-2023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F098455-F3AD-4CE1-6F83-28C95857EE2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97159" y="887178"/>
            <a:ext cx="4802735" cy="1231201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Multi-year drought (2018-2023):</a:t>
            </a:r>
          </a:p>
          <a:p>
            <a:r>
              <a:rPr lang="en-US" b="1" dirty="0">
                <a:solidFill>
                  <a:srgbClr val="FF0000"/>
                </a:solidFill>
              </a:rPr>
              <a:t>Germany</a:t>
            </a:r>
            <a:r>
              <a:rPr lang="en-US" dirty="0"/>
              <a:t> faced a prolonged period of drought, with 2018-2023 being particularly dry and hot. 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D350C2-47A5-211F-A685-9ACD21117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D5B43AF-6065-9C42-7406-D9895A5DD3C2}"/>
              </a:ext>
            </a:extLst>
          </p:cNvPr>
          <p:cNvSpPr txBox="1"/>
          <p:nvPr/>
        </p:nvSpPr>
        <p:spPr>
          <a:xfrm>
            <a:off x="307910" y="2186534"/>
            <a:ext cx="58067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Impact on Agriculture:</a:t>
            </a:r>
          </a:p>
          <a:p>
            <a:r>
              <a:rPr lang="en-US" dirty="0"/>
              <a:t>In </a:t>
            </a:r>
            <a:r>
              <a:rPr lang="en-US" b="1" dirty="0">
                <a:solidFill>
                  <a:srgbClr val="FF0000"/>
                </a:solidFill>
              </a:rPr>
              <a:t>July 2022</a:t>
            </a:r>
            <a:r>
              <a:rPr lang="en-US" dirty="0"/>
              <a:t>, a temperature of over 40 degrees was measured for the first time north of 53 degrees latitude in </a:t>
            </a:r>
            <a:r>
              <a:rPr lang="en-US" b="1" dirty="0">
                <a:solidFill>
                  <a:srgbClr val="FF0000"/>
                </a:solidFill>
              </a:rPr>
              <a:t>Hamburg</a:t>
            </a:r>
            <a:r>
              <a:rPr lang="en-US" dirty="0"/>
              <a:t>.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207DB4E-D548-E7A5-B292-21D19F3D27E4}"/>
              </a:ext>
            </a:extLst>
          </p:cNvPr>
          <p:cNvSpPr txBox="1"/>
          <p:nvPr/>
        </p:nvSpPr>
        <p:spPr>
          <a:xfrm>
            <a:off x="5557934" y="924455"/>
            <a:ext cx="55548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July 2021 floods:</a:t>
            </a:r>
          </a:p>
          <a:p>
            <a:r>
              <a:rPr lang="en-US" dirty="0"/>
              <a:t>A particularly devastating flood event occurred in July 2021, primarily affecting </a:t>
            </a:r>
            <a:r>
              <a:rPr lang="en-US" b="1" dirty="0">
                <a:solidFill>
                  <a:srgbClr val="FF0000"/>
                </a:solidFill>
              </a:rPr>
              <a:t>North Rhine-Westphalia </a:t>
            </a:r>
            <a:r>
              <a:rPr lang="en-US" dirty="0"/>
              <a:t>and </a:t>
            </a:r>
            <a:r>
              <a:rPr lang="en-US" b="1" dirty="0">
                <a:solidFill>
                  <a:srgbClr val="FF0000"/>
                </a:solidFill>
              </a:rPr>
              <a:t>Rhineland-Palatinate. 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FB8EC40-DF1E-60D6-7F2D-7BD3388A7C77}"/>
              </a:ext>
            </a:extLst>
          </p:cNvPr>
          <p:cNvSpPr txBox="1"/>
          <p:nvPr/>
        </p:nvSpPr>
        <p:spPr>
          <a:xfrm>
            <a:off x="6206424" y="2248975"/>
            <a:ext cx="5742980" cy="970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650"/>
              </a:lnSpc>
            </a:pPr>
            <a:r>
              <a:rPr lang="en-US" b="1" i="0" dirty="0">
                <a:solidFill>
                  <a:srgbClr val="FF0000"/>
                </a:solidFill>
                <a:effectLst/>
              </a:rPr>
              <a:t>Flooding in Dec 2023/Jan 2024 </a:t>
            </a:r>
            <a:r>
              <a:rPr lang="en-US" b="1" dirty="0">
                <a:solidFill>
                  <a:srgbClr val="FF0000"/>
                </a:solidFill>
              </a:rPr>
              <a:t> in southern Germany</a:t>
            </a:r>
            <a:r>
              <a:rPr lang="en-US" b="1" i="0" dirty="0">
                <a:solidFill>
                  <a:srgbClr val="FF0000"/>
                </a:solidFill>
                <a:effectLst/>
              </a:rPr>
              <a:t>:</a:t>
            </a:r>
          </a:p>
          <a:p>
            <a:pPr algn="l">
              <a:lnSpc>
                <a:spcPts val="1650"/>
              </a:lnSpc>
              <a:buNone/>
            </a:pPr>
            <a:r>
              <a:rPr lang="en-US" b="0" i="0" dirty="0">
                <a:effectLst/>
              </a:rPr>
              <a:t>Heavy rainfall and snowmelt also led to flooding in late 2023 and early 2024, though the intensity of precipitation was lower than in July 2021, resulting in less severe damage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2C7A550-E365-32B9-30C7-2650ADE4A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2" y="4064072"/>
            <a:ext cx="3677685" cy="275826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075F7F5C-BE54-4758-2A4E-0C91AECFF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6247" y="3218984"/>
            <a:ext cx="3761841" cy="2116721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550D6997-77D9-4952-B5EF-5A72304CB6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101" y="4011431"/>
            <a:ext cx="5058927" cy="284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63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圓球, 水 的圖片&#10;&#10;AI 產生的內容可能不正確。">
            <a:extLst>
              <a:ext uri="{FF2B5EF4-FFF2-40B4-BE49-F238E27FC236}">
                <a16:creationId xmlns:a16="http://schemas.microsoft.com/office/drawing/2014/main" id="{0F9D7B7A-881D-7A7E-D8E1-0291A473F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921" y="2545900"/>
            <a:ext cx="5723603" cy="572360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B0BF9D8-0796-FB3C-2A19-499BCCCE75AC}"/>
              </a:ext>
            </a:extLst>
          </p:cNvPr>
          <p:cNvSpPr txBox="1"/>
          <p:nvPr/>
        </p:nvSpPr>
        <p:spPr>
          <a:xfrm>
            <a:off x="609599" y="705177"/>
            <a:ext cx="9547124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0066C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Presentation Agenda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66C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Project Overview</a:t>
            </a:r>
            <a:r>
              <a:rPr lang="en-US" altLang="en-US" sz="24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 - Dataset and objectives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66C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 Rainfall Pattern Analysis</a:t>
            </a:r>
            <a:r>
              <a:rPr lang="en-US" altLang="en-US" sz="24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 - Climate type comparisons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66C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Seasonal Variations</a:t>
            </a:r>
            <a:r>
              <a:rPr lang="en-US" altLang="en-US" sz="24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 - Temporal patterns across regions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66C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4. Drought Assessment Methodology</a:t>
            </a:r>
            <a:r>
              <a:rPr lang="en-US" altLang="en-US" sz="24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 - SPI calculation framework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66C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5. Key Findings</a:t>
            </a:r>
            <a:r>
              <a:rPr lang="en-US" altLang="en-US" sz="24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 - Multi-scale drought indicators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66C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6. Practical Applications</a:t>
            </a:r>
            <a:r>
              <a:rPr lang="en-US" altLang="en-US" sz="24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 - Decision support tools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0066C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7. Recommendations</a:t>
            </a:r>
            <a:r>
              <a:rPr lang="en-US" altLang="en-US" sz="2400" dirty="0">
                <a:solidFill>
                  <a:srgbClr val="33333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 - Next steps and implementation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2400" dirty="0">
              <a:latin typeface="Arial" panose="020B0604020202020204" pitchFamily="34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10374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E8B0E-AE8F-5AB2-04AD-D7F67DAAA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104B2B-83A4-E543-4CFE-9FCF5AFDD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" y="214525"/>
            <a:ext cx="4342156" cy="886487"/>
          </a:xfrm>
        </p:spPr>
        <p:txBody>
          <a:bodyPr/>
          <a:lstStyle/>
          <a:p>
            <a:r>
              <a:rPr lang="en-US" dirty="0"/>
              <a:t>Dataset Overview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80E38F-0CA7-539F-2FB2-2BFFD85E73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0B6BED61-BE3E-8592-0C68-7E273C3B7E43}"/>
              </a:ext>
            </a:extLst>
          </p:cNvPr>
          <p:cNvGraphicFramePr>
            <a:graphicFrameLocks noGrp="1"/>
          </p:cNvGraphicFramePr>
          <p:nvPr/>
        </p:nvGraphicFramePr>
        <p:xfrm>
          <a:off x="788954" y="1349986"/>
          <a:ext cx="4856066" cy="4978278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4856066">
                  <a:extLst>
                    <a:ext uri="{9D8B030D-6E8A-4147-A177-3AD203B41FA5}">
                      <a16:colId xmlns:a16="http://schemas.microsoft.com/office/drawing/2014/main" val="1794464858"/>
                    </a:ext>
                  </a:extLst>
                </a:gridCol>
              </a:tblGrid>
              <a:tr h="6603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Records: 1,080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2795"/>
                  </a:ext>
                </a:extLst>
              </a:tr>
              <a:tr h="6603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 Period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2015 - 2023 (9 years)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5767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Temporal Granularity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Monthly data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472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836768"/>
                  </a:ext>
                </a:extLst>
              </a:tr>
              <a:tr h="6603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Geographic Coverage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Oceanic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</a:t>
                      </a:r>
                      <a:r>
                        <a:rPr lang="en-US" sz="1800" b="1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Continental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climate zones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902750"/>
                  </a:ext>
                </a:extLst>
              </a:tr>
              <a:tr h="6603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Cities Covered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10 major German cities</a:t>
                      </a:r>
                    </a:p>
                    <a:p>
                      <a:r>
                        <a:rPr lang="en-US" sz="18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'Berlin' 'Hamburg’ 'Cologne’ </a:t>
                      </a:r>
                    </a:p>
                    <a:p>
                      <a:r>
                        <a:rPr lang="en-US" sz="1800" b="1" kern="1200" dirty="0">
                          <a:solidFill>
                            <a:srgbClr val="0070C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'Frankfurt' 'Dusseldorf' 'Hanover'</a:t>
                      </a:r>
                      <a:endParaRPr lang="en-US" b="1" dirty="0">
                        <a:solidFill>
                          <a:srgbClr val="0070C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endParaRPr lang="en-US" sz="1800" b="1" kern="1200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1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'Stuttgart’ '</a:t>
                      </a:r>
                      <a:r>
                        <a:rPr lang="en-US" sz="1800" b="1" kern="1200" dirty="0" err="1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Munich''Leipzig</a:t>
                      </a:r>
                      <a:r>
                        <a:rPr lang="en-US" sz="1800" b="1" kern="12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cs"/>
                        </a:rPr>
                        <a:t>’ 'Dresden’</a:t>
                      </a:r>
                    </a:p>
                    <a:p>
                      <a:endParaRPr lang="en-US" b="1"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62714"/>
                  </a:ext>
                </a:extLst>
              </a:tr>
            </a:tbl>
          </a:graphicData>
        </a:graphic>
      </p:graphicFrame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F11C9BB-1E65-91A5-E898-02B881BB8B2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6204346" y="1101012"/>
            <a:ext cx="5320096" cy="497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439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3507E00-087E-79F0-755A-F6B6AE8DE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73" y="1352261"/>
            <a:ext cx="8711381" cy="459998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9652A1E-B3F7-E1B2-76ED-8F78E74B9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" y="214525"/>
            <a:ext cx="4342156" cy="886487"/>
          </a:xfrm>
        </p:spPr>
        <p:txBody>
          <a:bodyPr/>
          <a:lstStyle/>
          <a:p>
            <a:r>
              <a:rPr lang="en-US" dirty="0"/>
              <a:t>Dataset Overview</a:t>
            </a:r>
          </a:p>
        </p:txBody>
      </p:sp>
      <p:graphicFrame>
        <p:nvGraphicFramePr>
          <p:cNvPr id="10" name="內容版面配置區 9">
            <a:extLst>
              <a:ext uri="{FF2B5EF4-FFF2-40B4-BE49-F238E27FC236}">
                <a16:creationId xmlns:a16="http://schemas.microsoft.com/office/drawing/2014/main" id="{6CD12B78-AA1D-AEA1-EB28-0003317265CF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171364808"/>
              </p:ext>
            </p:extLst>
          </p:nvPr>
        </p:nvGraphicFramePr>
        <p:xfrm>
          <a:off x="8534400" y="1876496"/>
          <a:ext cx="3697332" cy="4326994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848666">
                  <a:extLst>
                    <a:ext uri="{9D8B030D-6E8A-4147-A177-3AD203B41FA5}">
                      <a16:colId xmlns:a16="http://schemas.microsoft.com/office/drawing/2014/main" val="1574036152"/>
                    </a:ext>
                  </a:extLst>
                </a:gridCol>
                <a:gridCol w="1848666">
                  <a:extLst>
                    <a:ext uri="{9D8B030D-6E8A-4147-A177-3AD203B41FA5}">
                      <a16:colId xmlns:a16="http://schemas.microsoft.com/office/drawing/2014/main" val="339239275"/>
                    </a:ext>
                  </a:extLst>
                </a:gridCol>
              </a:tblGrid>
              <a:tr h="61814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b="0" dirty="0">
                          <a:solidFill>
                            <a:sysClr val="windowText" lastClr="000000"/>
                          </a:solidFill>
                          <a:effectLst/>
                        </a:rPr>
                        <a:t>Variable</a:t>
                      </a:r>
                    </a:p>
                  </a:txBody>
                  <a:tcPr marT="91440" marB="9144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b="0" dirty="0">
                          <a:solidFill>
                            <a:sysClr val="windowText" lastClr="000000"/>
                          </a:solidFill>
                          <a:effectLst/>
                        </a:rPr>
                        <a:t>Type</a:t>
                      </a:r>
                    </a:p>
                  </a:txBody>
                  <a:tcPr marT="91440" marB="91440" anchor="ctr"/>
                </a:tc>
                <a:extLst>
                  <a:ext uri="{0D108BD9-81ED-4DB2-BD59-A6C34878D82A}">
                    <a16:rowId xmlns:a16="http://schemas.microsoft.com/office/drawing/2014/main" val="2500014477"/>
                  </a:ext>
                </a:extLst>
              </a:tr>
              <a:tr h="61814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dirty="0">
                          <a:solidFill>
                            <a:srgbClr val="0070C0"/>
                          </a:solidFill>
                          <a:effectLst/>
                        </a:rPr>
                        <a:t>Rainfall (mm)</a:t>
                      </a:r>
                    </a:p>
                  </a:txBody>
                  <a:tcPr marT="91440" marB="9144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dirty="0">
                          <a:solidFill>
                            <a:srgbClr val="0070C0"/>
                          </a:solidFill>
                          <a:effectLst/>
                        </a:rPr>
                        <a:t>Continuous</a:t>
                      </a:r>
                    </a:p>
                  </a:txBody>
                  <a:tcPr marT="91440" marB="91440" anchor="ctr"/>
                </a:tc>
                <a:extLst>
                  <a:ext uri="{0D108BD9-81ED-4DB2-BD59-A6C34878D82A}">
                    <a16:rowId xmlns:a16="http://schemas.microsoft.com/office/drawing/2014/main" val="1782189095"/>
                  </a:ext>
                </a:extLst>
              </a:tr>
              <a:tr h="61814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dirty="0">
                          <a:solidFill>
                            <a:srgbClr val="0070C0"/>
                          </a:solidFill>
                          <a:effectLst/>
                        </a:rPr>
                        <a:t>Temperature (°C)</a:t>
                      </a:r>
                    </a:p>
                  </a:txBody>
                  <a:tcPr marT="91440" marB="9144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dirty="0">
                          <a:solidFill>
                            <a:srgbClr val="0070C0"/>
                          </a:solidFill>
                          <a:effectLst/>
                        </a:rPr>
                        <a:t>Continuous</a:t>
                      </a:r>
                    </a:p>
                  </a:txBody>
                  <a:tcPr marT="91440" marB="91440" anchor="ctr"/>
                </a:tc>
                <a:extLst>
                  <a:ext uri="{0D108BD9-81ED-4DB2-BD59-A6C34878D82A}">
                    <a16:rowId xmlns:a16="http://schemas.microsoft.com/office/drawing/2014/main" val="2686005305"/>
                  </a:ext>
                </a:extLst>
              </a:tr>
              <a:tr h="61814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>
                          <a:solidFill>
                            <a:sysClr val="windowText" lastClr="000000"/>
                          </a:solidFill>
                          <a:effectLst/>
                        </a:rPr>
                        <a:t>Humidity (%)</a:t>
                      </a:r>
                    </a:p>
                  </a:txBody>
                  <a:tcPr marT="91440" marB="9144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  <a:effectLst/>
                        </a:rPr>
                        <a:t>Integer</a:t>
                      </a:r>
                    </a:p>
                  </a:txBody>
                  <a:tcPr marT="91440" marB="91440" anchor="ctr"/>
                </a:tc>
                <a:extLst>
                  <a:ext uri="{0D108BD9-81ED-4DB2-BD59-A6C34878D82A}">
                    <a16:rowId xmlns:a16="http://schemas.microsoft.com/office/drawing/2014/main" val="1218421184"/>
                  </a:ext>
                </a:extLst>
              </a:tr>
              <a:tr h="61814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>
                          <a:solidFill>
                            <a:sysClr val="windowText" lastClr="000000"/>
                          </a:solidFill>
                          <a:effectLst/>
                        </a:rPr>
                        <a:t>Elevation (m)</a:t>
                      </a:r>
                    </a:p>
                  </a:txBody>
                  <a:tcPr marT="91440" marB="9144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  <a:effectLst/>
                        </a:rPr>
                        <a:t>Integer</a:t>
                      </a:r>
                    </a:p>
                  </a:txBody>
                  <a:tcPr marT="91440" marB="91440" anchor="ctr"/>
                </a:tc>
                <a:extLst>
                  <a:ext uri="{0D108BD9-81ED-4DB2-BD59-A6C34878D82A}">
                    <a16:rowId xmlns:a16="http://schemas.microsoft.com/office/drawing/2014/main" val="377167034"/>
                  </a:ext>
                </a:extLst>
              </a:tr>
              <a:tr h="61814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>
                          <a:solidFill>
                            <a:sysClr val="windowText" lastClr="000000"/>
                          </a:solidFill>
                          <a:effectLst/>
                        </a:rPr>
                        <a:t>Climate Type</a:t>
                      </a:r>
                    </a:p>
                  </a:txBody>
                  <a:tcPr marT="91440" marB="9144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dirty="0">
                          <a:solidFill>
                            <a:sysClr val="windowText" lastClr="000000"/>
                          </a:solidFill>
                          <a:effectLst/>
                        </a:rPr>
                        <a:t>Categorical</a:t>
                      </a:r>
                    </a:p>
                  </a:txBody>
                  <a:tcPr marT="91440" marB="91440" anchor="ctr"/>
                </a:tc>
                <a:extLst>
                  <a:ext uri="{0D108BD9-81ED-4DB2-BD59-A6C34878D82A}">
                    <a16:rowId xmlns:a16="http://schemas.microsoft.com/office/drawing/2014/main" val="823787936"/>
                  </a:ext>
                </a:extLst>
              </a:tr>
              <a:tr h="618142"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T="91440" marB="91440"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T="91440" marB="91440" anchor="ctr"/>
                </a:tc>
                <a:extLst>
                  <a:ext uri="{0D108BD9-81ED-4DB2-BD59-A6C34878D82A}">
                    <a16:rowId xmlns:a16="http://schemas.microsoft.com/office/drawing/2014/main" val="3094312518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38ADE9-D6F5-84F7-8489-6CDEB832E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500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266BB-4C11-76A9-50E8-D955F0580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7847D9-837C-4EDB-2855-70B6E041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" y="214525"/>
            <a:ext cx="4342156" cy="886487"/>
          </a:xfrm>
        </p:spPr>
        <p:txBody>
          <a:bodyPr/>
          <a:lstStyle/>
          <a:p>
            <a:r>
              <a:rPr lang="en-US" dirty="0"/>
              <a:t>Dataset Overview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6EC2A7-9C25-BD8D-271A-A6B1323BBB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D818C42-F41B-D84E-134E-7BEDA1DF1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8" y="1309503"/>
            <a:ext cx="4228159" cy="409330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5CD32A7-0841-5E28-51FE-A33D504EB8F3}"/>
              </a:ext>
            </a:extLst>
          </p:cNvPr>
          <p:cNvSpPr txBox="1"/>
          <p:nvPr/>
        </p:nvSpPr>
        <p:spPr>
          <a:xfrm>
            <a:off x="472440" y="6117045"/>
            <a:ext cx="2512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rainfall_by_climate_type</a:t>
            </a:r>
            <a:endParaRPr 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6E2A536-FFE1-7F6C-9EBB-80E937584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265" y="1909892"/>
            <a:ext cx="9762270" cy="4093302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8593481D-A663-E08A-CD8A-4770AFC59676}"/>
              </a:ext>
            </a:extLst>
          </p:cNvPr>
          <p:cNvSpPr txBox="1"/>
          <p:nvPr/>
        </p:nvSpPr>
        <p:spPr>
          <a:xfrm>
            <a:off x="7212453" y="6157654"/>
            <a:ext cx="221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spi_annual_summary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726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364034-5F15-4B68-638D-779A619AC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810" y="363815"/>
            <a:ext cx="5265887" cy="989124"/>
          </a:xfrm>
        </p:spPr>
        <p:txBody>
          <a:bodyPr/>
          <a:lstStyle/>
          <a:p>
            <a:r>
              <a:rPr lang="en-US" dirty="0"/>
              <a:t>Dual Analysis Approach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93159D-E72A-4C5B-E9D2-18BA09A87C7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29641" y="1408922"/>
            <a:ext cx="5349861" cy="42448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/>
              <a:t>1. Exploratory Data Analysis</a:t>
            </a:r>
          </a:p>
          <a:p>
            <a:pPr marL="0" indent="0">
              <a:buNone/>
            </a:pPr>
            <a:r>
              <a:rPr lang="en-US" sz="2000" dirty="0"/>
              <a:t>Objective: </a:t>
            </a:r>
          </a:p>
          <a:p>
            <a:pPr marL="0" indent="0">
              <a:buNone/>
            </a:pPr>
            <a:r>
              <a:rPr lang="en-US" sz="2000" dirty="0"/>
              <a:t>Understand </a:t>
            </a:r>
            <a:r>
              <a:rPr lang="en-US" sz="2000" dirty="0">
                <a:solidFill>
                  <a:srgbClr val="FF0000"/>
                </a:solidFill>
              </a:rPr>
              <a:t>rainfall patterns </a:t>
            </a:r>
            <a:r>
              <a:rPr lang="en-US" sz="2000" dirty="0"/>
              <a:t>and </a:t>
            </a:r>
            <a:r>
              <a:rPr lang="en-US" sz="2000" dirty="0">
                <a:solidFill>
                  <a:srgbClr val="FF0000"/>
                </a:solidFill>
              </a:rPr>
              <a:t>seasonal variations</a:t>
            </a:r>
            <a:r>
              <a:rPr lang="en-US" sz="2000" dirty="0"/>
              <a:t> across climate types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Annual rainfall aggregation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Climate type comparisons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Seasonal pattern identification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51A4F1-ABAF-2D28-B31B-A6DC9942FA1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0" y="1352939"/>
            <a:ext cx="5091093" cy="43567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u="sng" dirty="0"/>
              <a:t>2. Drought Index Calculation</a:t>
            </a:r>
          </a:p>
          <a:p>
            <a:pPr marL="0" indent="0">
              <a:buNone/>
            </a:pPr>
            <a:r>
              <a:rPr lang="en-US" sz="2000" b="1" dirty="0"/>
              <a:t>Objective: </a:t>
            </a:r>
          </a:p>
          <a:p>
            <a:pPr marL="0" indent="0">
              <a:buNone/>
            </a:pPr>
            <a:r>
              <a:rPr lang="en-US" sz="2000" b="1" dirty="0"/>
              <a:t>Quantify </a:t>
            </a:r>
            <a:r>
              <a:rPr lang="en-US" sz="2000" b="1" dirty="0">
                <a:solidFill>
                  <a:srgbClr val="FF0000"/>
                </a:solidFill>
              </a:rPr>
              <a:t>drought severity </a:t>
            </a:r>
            <a:r>
              <a:rPr lang="en-US" sz="2000" b="1" dirty="0"/>
              <a:t>using standardized precipitation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Multi-scale SPI computation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Statistical distribution fitting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Drought classification system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AD58C6-6F47-0261-9611-E968042F5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076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F299D-D938-048D-BFB6-490B081E1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6AD8074-0C5D-A2DC-720E-8C4F0A6C8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877" y="500568"/>
            <a:ext cx="4975123" cy="7037981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8E0957D7-E51D-12F6-638C-2BDDE1F0B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065" y="500568"/>
            <a:ext cx="10515600" cy="1531525"/>
          </a:xfrm>
        </p:spPr>
        <p:txBody>
          <a:bodyPr anchor="ctr">
            <a:normAutofit/>
          </a:bodyPr>
          <a:lstStyle/>
          <a:p>
            <a:r>
              <a:rPr lang="en-US" dirty="0"/>
              <a:t>Annual Rainfall Patterns by Climate Type</a:t>
            </a:r>
            <a:br>
              <a:rPr lang="en-US" dirty="0"/>
            </a:b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93EE087-56DE-7C0D-27D8-CF71D6C992F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1555" y="1839308"/>
            <a:ext cx="7964590" cy="298660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Germany does not have a distinct wet and dry season. </a:t>
            </a:r>
            <a:endParaRPr lang="en-US" dirty="0">
              <a:solidFill>
                <a:srgbClr val="FF0000"/>
              </a:solidFill>
            </a:endParaRPr>
          </a:p>
          <a:p>
            <a:pPr lvl="0"/>
            <a:r>
              <a:rPr lang="en-US" dirty="0">
                <a:solidFill>
                  <a:srgbClr val="FF0000"/>
                </a:solidFill>
              </a:rPr>
              <a:t>Aggregated monthly rainfall data </a:t>
            </a:r>
            <a:r>
              <a:rPr lang="en-US" dirty="0"/>
              <a:t>to calculate </a:t>
            </a:r>
            <a:r>
              <a:rPr lang="en-US" dirty="0">
                <a:solidFill>
                  <a:srgbClr val="FF0000"/>
                </a:solidFill>
              </a:rPr>
              <a:t>annual totals</a:t>
            </a:r>
            <a:r>
              <a:rPr lang="en-US" dirty="0"/>
              <a:t> for </a:t>
            </a:r>
            <a:r>
              <a:rPr lang="en-US" dirty="0">
                <a:solidFill>
                  <a:srgbClr val="FF0000"/>
                </a:solidFill>
              </a:rPr>
              <a:t>each city</a:t>
            </a:r>
          </a:p>
          <a:p>
            <a:pPr lvl="0"/>
            <a:r>
              <a:rPr lang="en-US" dirty="0"/>
              <a:t>Computed average annual rainfall for </a:t>
            </a:r>
            <a:r>
              <a:rPr lang="en-US" dirty="0">
                <a:solidFill>
                  <a:srgbClr val="FF0000"/>
                </a:solidFill>
              </a:rPr>
              <a:t>each climate type </a:t>
            </a:r>
            <a:r>
              <a:rPr lang="en-US" dirty="0"/>
              <a:t>by </a:t>
            </a:r>
            <a:r>
              <a:rPr lang="en-US" dirty="0">
                <a:solidFill>
                  <a:srgbClr val="FF0000"/>
                </a:solidFill>
              </a:rPr>
              <a:t>dividing total rainfall                 </a:t>
            </a:r>
            <a:r>
              <a:rPr lang="en-US" dirty="0"/>
              <a:t>by the </a:t>
            </a:r>
            <a:r>
              <a:rPr lang="en-US" dirty="0">
                <a:solidFill>
                  <a:srgbClr val="FF0000"/>
                </a:solidFill>
              </a:rPr>
              <a:t>number of cities </a:t>
            </a:r>
            <a:r>
              <a:rPr lang="en-US" dirty="0"/>
              <a:t>in that climate zone</a:t>
            </a:r>
          </a:p>
          <a:p>
            <a:pPr lvl="0"/>
            <a:r>
              <a:rPr lang="en-US" dirty="0"/>
              <a:t>Generated time series visualization showing annual rainfall trends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FD5AC-36BF-C1C9-9AF0-D405B99505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428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9244243-3D93-08F0-9872-B7A707196B8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403123" y="952398"/>
            <a:ext cx="9816135" cy="5540478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B5244AC-D906-A60B-5023-D0289CF4F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50" y="177203"/>
            <a:ext cx="10515600" cy="1531525"/>
          </a:xfrm>
        </p:spPr>
        <p:txBody>
          <a:bodyPr anchor="ctr">
            <a:normAutofit/>
          </a:bodyPr>
          <a:lstStyle/>
          <a:p>
            <a:r>
              <a:rPr lang="en-US" dirty="0"/>
              <a:t>Annual Rainfall Patterns by Climate Type</a:t>
            </a:r>
            <a:br>
              <a:rPr lang="en-US" dirty="0"/>
            </a:b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3F9FB22-CA85-FC72-AA81-4708F62AB6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770374" y="2261418"/>
            <a:ext cx="3590991" cy="3757423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Key Insights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Distinct rainfall patterns observed across different climate zones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Year-over-year variations indicate climate volatility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Some climate types show </a:t>
            </a:r>
            <a:r>
              <a:rPr lang="en-US" dirty="0">
                <a:solidFill>
                  <a:srgbClr val="FF0000"/>
                </a:solidFill>
              </a:rPr>
              <a:t>increasing/decreasing</a:t>
            </a:r>
            <a:r>
              <a:rPr lang="en-US" dirty="0"/>
              <a:t> trends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8CC2E-BB8C-CF5A-C460-C662927C06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195E9FF0-B326-88D0-1372-0281DCE6488F}"/>
              </a:ext>
            </a:extLst>
          </p:cNvPr>
          <p:cNvSpPr/>
          <p:nvPr/>
        </p:nvSpPr>
        <p:spPr>
          <a:xfrm>
            <a:off x="5217814" y="1313190"/>
            <a:ext cx="878186" cy="2625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C1AD91EF-63A7-F902-DF45-0EB398CA86DF}"/>
              </a:ext>
            </a:extLst>
          </p:cNvPr>
          <p:cNvSpPr/>
          <p:nvPr/>
        </p:nvSpPr>
        <p:spPr>
          <a:xfrm>
            <a:off x="6835331" y="1851461"/>
            <a:ext cx="878186" cy="2625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F9E40192-B810-87A6-70D4-EA93FD69E095}"/>
              </a:ext>
            </a:extLst>
          </p:cNvPr>
          <p:cNvSpPr/>
          <p:nvPr/>
        </p:nvSpPr>
        <p:spPr>
          <a:xfrm>
            <a:off x="4339628" y="1411677"/>
            <a:ext cx="878186" cy="2625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E1CF1FBA-BF66-398A-2F28-605FB69EA69C}"/>
              </a:ext>
            </a:extLst>
          </p:cNvPr>
          <p:cNvSpPr/>
          <p:nvPr/>
        </p:nvSpPr>
        <p:spPr>
          <a:xfrm>
            <a:off x="3616957" y="1905457"/>
            <a:ext cx="878186" cy="2625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54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Custom">
  <a:themeElements>
    <a:clrScheme name="Custom 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09D"/>
      </a:accent1>
      <a:accent2>
        <a:srgbClr val="FFD7C7"/>
      </a:accent2>
      <a:accent3>
        <a:srgbClr val="FFE9E0"/>
      </a:accent3>
      <a:accent4>
        <a:srgbClr val="55736D"/>
      </a:accent4>
      <a:accent5>
        <a:srgbClr val="88A88E"/>
      </a:accent5>
      <a:accent6>
        <a:srgbClr val="E6FFFB"/>
      </a:accent6>
      <a:hlink>
        <a:srgbClr val="0563C1"/>
      </a:hlink>
      <a:folHlink>
        <a:srgbClr val="954F72"/>
      </a:folHlink>
    </a:clrScheme>
    <a:fontScheme name="Custom 116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6722518_win32_SD_v11" id="{6E195932-91F4-4861-8538-848409B20D97}" vid="{F5C82CE7-F5AC-4E30-975C-FD228ED220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796806-D3A7-49C6-9335-B8A0B9307F8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37CDA33-9251-49D0-A51A-7888AA3E063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32E4FA29-61E2-42A6-9537-732ED628B6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{32C5C9B3-C636-4B44-8C7C-35F3104A83B0}TFceab9897-d767-4b88-b01c-396399362f8b9c42cec1_win32-72ccf53ebda5</Template>
  <TotalTime>1918</TotalTime>
  <Words>734</Words>
  <Application>Microsoft Office PowerPoint</Application>
  <PresentationFormat>寬螢幕</PresentationFormat>
  <Paragraphs>172</Paragraphs>
  <Slides>16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2" baseType="lpstr">
      <vt:lpstr>Arial</vt:lpstr>
      <vt:lpstr>Bodoni MT</vt:lpstr>
      <vt:lpstr>Calibri</vt:lpstr>
      <vt:lpstr>Segoe UI</vt:lpstr>
      <vt:lpstr>Source Sans Pro Light</vt:lpstr>
      <vt:lpstr>Custom</vt:lpstr>
      <vt:lpstr>Rainfall Analysis &amp; Drought Assessment for the main cities in Germany</vt:lpstr>
      <vt:lpstr>Germany news 2015-2023</vt:lpstr>
      <vt:lpstr>PowerPoint 簡報</vt:lpstr>
      <vt:lpstr>Dataset Overview</vt:lpstr>
      <vt:lpstr>Dataset Overview</vt:lpstr>
      <vt:lpstr>Dataset Overview</vt:lpstr>
      <vt:lpstr>Dual Analysis Approach</vt:lpstr>
      <vt:lpstr>Annual Rainfall Patterns by Climate Type </vt:lpstr>
      <vt:lpstr>Annual Rainfall Patterns by Climate Type </vt:lpstr>
      <vt:lpstr>Seasonal Rainfall Variations</vt:lpstr>
      <vt:lpstr>PowerPoint 簡報</vt:lpstr>
      <vt:lpstr>PowerPoint 簡報</vt:lpstr>
      <vt:lpstr>Drought Index Calculation: Standardized Precipitation Index (SPI) helped with claude</vt:lpstr>
      <vt:lpstr>Key Findings</vt:lpstr>
      <vt:lpstr>Practical Applications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Wai Lung Tang (wtang)</dc:creator>
  <cp:lastModifiedBy>Wai Lung Tang (wtang)</cp:lastModifiedBy>
  <cp:revision>23</cp:revision>
  <dcterms:created xsi:type="dcterms:W3CDTF">2025-07-19T02:57:52Z</dcterms:created>
  <dcterms:modified xsi:type="dcterms:W3CDTF">2025-08-08T08:00:04Z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